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63" r:id="rId4"/>
    <p:sldId id="264" r:id="rId5"/>
    <p:sldId id="265" r:id="rId6"/>
    <p:sldId id="270" r:id="rId7"/>
    <p:sldId id="269" r:id="rId8"/>
    <p:sldId id="271" r:id="rId9"/>
    <p:sldId id="272" r:id="rId10"/>
    <p:sldId id="278" r:id="rId11"/>
    <p:sldId id="267" r:id="rId12"/>
    <p:sldId id="266" r:id="rId13"/>
    <p:sldId id="274" r:id="rId14"/>
    <p:sldId id="276" r:id="rId15"/>
    <p:sldId id="268" r:id="rId16"/>
    <p:sldId id="275" r:id="rId17"/>
    <p:sldId id="277" r:id="rId1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FFB52F-A5AB-4D50-B923-7080AA84755C}" type="datetimeFigureOut">
              <a:rPr lang="en-DE" smtClean="0"/>
              <a:t>03/04/2024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54291-2EC5-4B4C-B3FA-E3E2012CAF3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8458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0A05-B59F-AD22-7F2F-7FA132B72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8B142-D03B-D758-D02B-A52EEBFB9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108D2-114A-D3F3-0C15-100039F3A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8D5E6-24C9-9BBD-4D9A-99232E103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6797F-171E-C2BD-9CF9-58AAF349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D101-7060-A175-0874-6A84041B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C96E5-E2AB-D3E8-FBFE-79EDFA57F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A263D-1780-F06A-DB89-6E1A3FFD3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51090-1327-4003-7906-06B37677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6CDD1-74FE-718B-8F17-05B556D7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886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50E51-A72F-8309-9940-5EE8D6687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7262C-801B-A920-61B6-D83CA4FDC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A9617-DAEF-C130-38FB-70C6A924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AF368-4BF9-F692-F169-9F8810D40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2CEF3-62E3-BF60-E482-3CCF0B65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778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1BC5-700B-C762-22EC-BF280EF3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4A7D2-0372-73CF-EBCD-C0BB4D2D8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4AF3C-0764-4DDE-404D-8DBD6ADAB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306AC-8E50-32AA-A8AE-D9270591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674DC-E7D8-C9B3-C07D-0B191466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780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095B5-A1F6-C858-ABCF-55E885179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060BC-299F-6087-18BB-666C4B370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C221E-BD12-54AD-DD34-80E4A98B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2AD94-783A-24F8-CB11-99C7A609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885A0-5FE6-8B4B-CD5E-8ACA02A8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064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6BE8-7918-82ED-BC32-76693D80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DE545-9DA7-B67B-C0B4-AD0AD48EB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7ADA0-62B1-ED13-FCEA-BC9E8EA32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E0388-77E5-4DD8-954E-780C87ACF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AB61-44DF-3D48-C49A-2A55C5614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B0AF2-D478-BCCB-C545-D7FCFAD6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127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E4C8-CD9F-7F0B-0F4B-5251B9AF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4B5A3-F534-D82F-06F4-CBDD26215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E282E-3E72-76D2-2FBF-225E5FDE4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53082-B52F-DF81-C1AC-AFCA11B6C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2911AB-C91A-5963-23FD-87AAB82D3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F325A-ACA4-381E-E06C-5812454D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84BCFD-EDA2-EF34-55DA-0D9E4AD7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A2F4A-32E5-EC73-1BF3-6575B26B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8563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50C4-2302-E67A-D3A1-AA2DD3FD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80EE1-E8E3-0688-CC9A-BEB8F6DF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AB6DC-486B-A77E-EAF3-7445A34A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E6846-DDDA-1664-2430-A2EFD7E6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9217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28ABA-B9D5-A07A-74D3-25E93150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BA1C7-715B-D62A-15D2-1785F31D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581E1-59D5-24EA-F037-99056956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602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83C7-AC18-7691-3A0A-44DD75758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86D1F-9194-AC7F-C267-CE035A9A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7A12F-C2BB-5015-59C2-94EBFF8F9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99583-9CC6-B8F8-0238-B3EE6A795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93A0C-CDA5-E675-252D-09EF98C0B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50DFB-8347-F021-FEDB-1E3C5E38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8133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0663-C139-FDD3-2D44-466DB015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1517C-5DA9-5723-4FE1-132300E63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51B76-6650-617B-7576-D9EBCF770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FB596-7412-BC64-54DF-D3995A23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9037B-62FA-926E-0125-A590A9B3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BCE1A-4B4A-0334-0275-E1081EEF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97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F303F-F642-9461-AF79-BDA8F84B3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AC7F2-C153-ABFB-D3A6-BF7992D48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F35B2-0DA8-252B-BBD3-3A9524E8F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313E24-3F83-4D34-AF5F-29EE3845D609}" type="datetimeFigureOut">
              <a:rPr lang="en-DE" smtClean="0"/>
              <a:t>28/03/2024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97E9F-3589-BF05-4624-9EB572914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08C54-8602-A2FE-DD46-823DFFEAD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74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sswrong.com/posts/TvrfY4c9eaGLeyDkE/induction-heads-illustrated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sswrong.com/posts/TvrfY4c9eaGLeyDkE/induction-heads-illustrated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sswrong.com/posts/TvrfY4c9eaGLeyDkE/induction-heads-illustrated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istill.pub/2020/circuits/zoom-in/#natural-scienc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istill.pub/2020/circuits/zoom-in/#natural-scienc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front of a river with a metal head&#10;&#10;Description automatically generated">
            <a:extLst>
              <a:ext uri="{FF2B5EF4-FFF2-40B4-BE49-F238E27FC236}">
                <a16:creationId xmlns:a16="http://schemas.microsoft.com/office/drawing/2014/main" id="{E715A9AA-5252-B981-0220-8115F24A4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6E624-1E28-0AED-BEF0-17F708AE8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99987"/>
            <a:ext cx="12192000" cy="1181925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Transformer Interpretability</a:t>
            </a:r>
            <a:endParaRPr lang="en-DE" sz="66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4674A-2C8E-0478-74D0-BBBB6F351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3424" y="1489774"/>
            <a:ext cx="9144000" cy="498907"/>
          </a:xfrm>
        </p:spPr>
        <p:txBody>
          <a:bodyPr>
            <a:normAutofit fontScale="92500" lnSpcReduction="20000"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Concepts and Methods</a:t>
            </a:r>
            <a:endParaRPr lang="en-DE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207D6-68BF-385C-B4E3-B83CA96E9536}"/>
              </a:ext>
            </a:extLst>
          </p:cNvPr>
          <p:cNvSpPr txBox="1"/>
          <p:nvPr/>
        </p:nvSpPr>
        <p:spPr>
          <a:xfrm>
            <a:off x="8433054" y="1904738"/>
            <a:ext cx="6460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Julian Schulz 2024</a:t>
            </a:r>
            <a:endParaRPr lang="en-DE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617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BBDB8-95C9-76C0-77DC-5A04DE451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Discovery of the “IOI” circuit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65B0B-2FF9-60C2-16FE-D95A22EA8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" y="2250181"/>
            <a:ext cx="5600699" cy="2357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D0B0EA-2A5F-0B8B-D342-82710BAED915}"/>
              </a:ext>
            </a:extLst>
          </p:cNvPr>
          <p:cNvSpPr txBox="1"/>
          <p:nvPr/>
        </p:nvSpPr>
        <p:spPr>
          <a:xfrm>
            <a:off x="209550" y="5011519"/>
            <a:ext cx="627697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Path patching</a:t>
            </a:r>
          </a:p>
          <a:p>
            <a:pPr algn="ctr"/>
            <a:r>
              <a:rPr lang="en-GB" dirty="0"/>
              <a:t>“INTERPRETABILITY IN THE WILD: A CIRCUIT FOR INDIRECT OBJECT IDENTIFICATION IN GPT-2 SMALL ” Wang et al. 2022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E830A-8E0D-F424-47F7-D9BD4F997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573" y="1877772"/>
            <a:ext cx="5611126" cy="2865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B7C06D-77F9-3704-D0D9-8B900696EB90}"/>
              </a:ext>
            </a:extLst>
          </p:cNvPr>
          <p:cNvSpPr txBox="1"/>
          <p:nvPr/>
        </p:nvSpPr>
        <p:spPr>
          <a:xfrm>
            <a:off x="6133648" y="5011519"/>
            <a:ext cx="627697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Ablation (ACDC)</a:t>
            </a:r>
          </a:p>
          <a:p>
            <a:pPr algn="ctr"/>
            <a:r>
              <a:rPr lang="en-GB" dirty="0"/>
              <a:t>“Towards Automated Circuit Discovery for Mechanistic Interpretability” </a:t>
            </a:r>
            <a:r>
              <a:rPr lang="en-GB" dirty="0" err="1"/>
              <a:t>Conmy</a:t>
            </a:r>
            <a:r>
              <a:rPr lang="en-GB" dirty="0"/>
              <a:t> et al. 2023</a:t>
            </a:r>
          </a:p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2479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0BB8-E33F-ECE9-E1B7-0AF64A58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-apple-system"/>
              </a:rPr>
              <a:t>C</a:t>
            </a:r>
            <a:r>
              <a:rPr lang="en-GB" sz="4400" b="0" i="0" dirty="0">
                <a:effectLst/>
                <a:latin typeface="-apple-system"/>
              </a:rPr>
              <a:t>ircuits in LLMs: Induction Heads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63AF2-ABD7-4BA6-6FF5-6433E707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215" y="1690688"/>
            <a:ext cx="7973035" cy="1849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D2BCDE-A7AC-3F20-83EF-7FE09C6ADA78}"/>
              </a:ext>
            </a:extLst>
          </p:cNvPr>
          <p:cNvSpPr txBox="1"/>
          <p:nvPr/>
        </p:nvSpPr>
        <p:spPr>
          <a:xfrm>
            <a:off x="8020050" y="6211669"/>
            <a:ext cx="4171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Neel Nanda et al. </a:t>
            </a:r>
            <a:r>
              <a:rPr lang="en-GB" b="0" i="0" dirty="0">
                <a:effectLst/>
                <a:latin typeface="-apple-system"/>
              </a:rPr>
              <a:t> ”</a:t>
            </a:r>
            <a:r>
              <a:rPr lang="en-GB" b="1" dirty="0"/>
              <a:t> In-context Learning and Induction Heads</a:t>
            </a:r>
            <a:r>
              <a:rPr lang="en-GB" dirty="0"/>
              <a:t>” 2022</a:t>
            </a:r>
            <a:endParaRPr lang="en-D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C977DC-71BC-D8EB-CE4F-9517E716E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4161500"/>
            <a:ext cx="10515600" cy="493713"/>
          </a:xfrm>
        </p:spPr>
        <p:txBody>
          <a:bodyPr/>
          <a:lstStyle/>
          <a:p>
            <a:r>
              <a:rPr lang="en-GB" dirty="0"/>
              <a:t>How to implement Induction in an LLM?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802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1BD660E-EA75-EBD0-8ED2-BF632B9FD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716" y="0"/>
            <a:ext cx="8637252" cy="6324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4C14C6-74D7-27A8-59E1-4AF8A8CFC25C}"/>
              </a:ext>
            </a:extLst>
          </p:cNvPr>
          <p:cNvSpPr txBox="1"/>
          <p:nvPr/>
        </p:nvSpPr>
        <p:spPr>
          <a:xfrm>
            <a:off x="6838949" y="6488668"/>
            <a:ext cx="562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-apple-system"/>
              </a:rPr>
              <a:t>CallumMcDougall</a:t>
            </a:r>
            <a:r>
              <a:rPr lang="en-GB" b="0" i="0" dirty="0">
                <a:effectLst/>
                <a:latin typeface="-apple-system"/>
              </a:rPr>
              <a:t>”</a:t>
            </a:r>
            <a:r>
              <a:rPr lang="en-GB" b="1" dirty="0"/>
              <a:t> </a:t>
            </a:r>
            <a:r>
              <a:rPr lang="en-GB" dirty="0">
                <a:hlinkClick r:id="rId3"/>
              </a:rPr>
              <a:t>Induction heads - illustrated</a:t>
            </a:r>
            <a:r>
              <a:rPr lang="en-GB" dirty="0"/>
              <a:t>” 2023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8643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1BD660E-EA75-EBD0-8ED2-BF632B9FD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66" y="257175"/>
            <a:ext cx="6647042" cy="4867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4C14C6-74D7-27A8-59E1-4AF8A8CFC25C}"/>
              </a:ext>
            </a:extLst>
          </p:cNvPr>
          <p:cNvSpPr txBox="1"/>
          <p:nvPr/>
        </p:nvSpPr>
        <p:spPr>
          <a:xfrm>
            <a:off x="6838949" y="6488668"/>
            <a:ext cx="562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-apple-system"/>
              </a:rPr>
              <a:t>CallumMcDougall</a:t>
            </a:r>
            <a:r>
              <a:rPr lang="en-GB" b="0" i="0" dirty="0">
                <a:effectLst/>
                <a:latin typeface="-apple-system"/>
              </a:rPr>
              <a:t>”</a:t>
            </a:r>
            <a:r>
              <a:rPr lang="en-GB" b="1" dirty="0"/>
              <a:t> </a:t>
            </a:r>
            <a:r>
              <a:rPr lang="en-GB" dirty="0">
                <a:hlinkClick r:id="rId3"/>
              </a:rPr>
              <a:t>Induction heads - illustrated</a:t>
            </a:r>
            <a:r>
              <a:rPr lang="en-GB" dirty="0"/>
              <a:t>” 2023</a:t>
            </a:r>
            <a:endParaRPr lang="en-DE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3E0AB70-707F-BF92-E115-176B6189CF0A}"/>
              </a:ext>
            </a:extLst>
          </p:cNvPr>
          <p:cNvCxnSpPr/>
          <p:nvPr/>
        </p:nvCxnSpPr>
        <p:spPr>
          <a:xfrm flipH="1" flipV="1">
            <a:off x="4752975" y="2124075"/>
            <a:ext cx="3629025" cy="952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1793BCD-1075-E550-0E53-3231E5D6308C}"/>
              </a:ext>
            </a:extLst>
          </p:cNvPr>
          <p:cNvSpPr txBox="1"/>
          <p:nvPr/>
        </p:nvSpPr>
        <p:spPr>
          <a:xfrm>
            <a:off x="8486775" y="2867025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Attention at previous mention of same token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CFDF92-8740-CB98-9DF2-3A6B5278C9B5}"/>
              </a:ext>
            </a:extLst>
          </p:cNvPr>
          <p:cNvSpPr txBox="1"/>
          <p:nvPr/>
        </p:nvSpPr>
        <p:spPr>
          <a:xfrm>
            <a:off x="1781175" y="5715000"/>
            <a:ext cx="28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Attention at previous token</a:t>
            </a:r>
            <a:endParaRPr lang="en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EDC42B-4167-B96C-37C6-6BAEBDD7DC33}"/>
              </a:ext>
            </a:extLst>
          </p:cNvPr>
          <p:cNvCxnSpPr>
            <a:cxnSpLocks/>
          </p:cNvCxnSpPr>
          <p:nvPr/>
        </p:nvCxnSpPr>
        <p:spPr>
          <a:xfrm flipV="1">
            <a:off x="3114675" y="3933825"/>
            <a:ext cx="0" cy="16383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7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0D580-4C34-8CBA-BE67-53D60006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K-composition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7540D3-77DC-BACE-1660-FCD88121257E}"/>
              </a:ext>
            </a:extLst>
          </p:cNvPr>
          <p:cNvSpPr/>
          <p:nvPr/>
        </p:nvSpPr>
        <p:spPr>
          <a:xfrm>
            <a:off x="438150" y="5745163"/>
            <a:ext cx="19431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James</a:t>
            </a:r>
            <a:endParaRPr lang="en-DE" sz="36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3E7007-9016-39C4-62B7-FE8A4BB68775}"/>
              </a:ext>
            </a:extLst>
          </p:cNvPr>
          <p:cNvSpPr/>
          <p:nvPr/>
        </p:nvSpPr>
        <p:spPr>
          <a:xfrm>
            <a:off x="2800350" y="5745163"/>
            <a:ext cx="19431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Potter</a:t>
            </a:r>
            <a:endParaRPr lang="en-DE" sz="36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D91E36-9326-E7DE-BFB5-D489144CBE30}"/>
              </a:ext>
            </a:extLst>
          </p:cNvPr>
          <p:cNvSpPr/>
          <p:nvPr/>
        </p:nvSpPr>
        <p:spPr>
          <a:xfrm>
            <a:off x="7667625" y="5745163"/>
            <a:ext cx="19431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James</a:t>
            </a:r>
            <a:endParaRPr lang="en-DE" sz="36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613D78-7F55-3BF0-05BF-0A324D03DB5D}"/>
              </a:ext>
            </a:extLst>
          </p:cNvPr>
          <p:cNvSpPr/>
          <p:nvPr/>
        </p:nvSpPr>
        <p:spPr>
          <a:xfrm>
            <a:off x="5695950" y="6117432"/>
            <a:ext cx="171450" cy="1698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DCCDE8-C087-FC97-DC3A-0F652BC715C4}"/>
              </a:ext>
            </a:extLst>
          </p:cNvPr>
          <p:cNvSpPr/>
          <p:nvPr/>
        </p:nvSpPr>
        <p:spPr>
          <a:xfrm>
            <a:off x="6010275" y="6117432"/>
            <a:ext cx="171450" cy="1698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572190-7F57-8A48-5BD9-8B31DDC4288E}"/>
              </a:ext>
            </a:extLst>
          </p:cNvPr>
          <p:cNvSpPr/>
          <p:nvPr/>
        </p:nvSpPr>
        <p:spPr>
          <a:xfrm>
            <a:off x="6324600" y="6117432"/>
            <a:ext cx="171450" cy="1698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9CDE987C-604D-319D-2AB9-C66E3AAB7656}"/>
              </a:ext>
            </a:extLst>
          </p:cNvPr>
          <p:cNvSpPr/>
          <p:nvPr/>
        </p:nvSpPr>
        <p:spPr>
          <a:xfrm rot="5400000">
            <a:off x="2106819" y="4028257"/>
            <a:ext cx="1047750" cy="2200275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CC4C77-ECB2-0468-B2D6-C5B9C582AE91}"/>
              </a:ext>
            </a:extLst>
          </p:cNvPr>
          <p:cNvSpPr txBox="1"/>
          <p:nvPr/>
        </p:nvSpPr>
        <p:spPr>
          <a:xfrm>
            <a:off x="1743075" y="3588296"/>
            <a:ext cx="971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is my first name?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9BC52B-8F54-1829-D95C-C3374F1A8D16}"/>
              </a:ext>
            </a:extLst>
          </p:cNvPr>
          <p:cNvSpPr txBox="1"/>
          <p:nvPr/>
        </p:nvSpPr>
        <p:spPr>
          <a:xfrm>
            <a:off x="2714625" y="3865295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James!</a:t>
            </a:r>
            <a:endParaRPr lang="en-DE" dirty="0"/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3DEAF937-6802-532D-EE03-BC11C1F23FAE}"/>
              </a:ext>
            </a:extLst>
          </p:cNvPr>
          <p:cNvSpPr/>
          <p:nvPr/>
        </p:nvSpPr>
        <p:spPr>
          <a:xfrm rot="5400000">
            <a:off x="5787335" y="2970084"/>
            <a:ext cx="1047750" cy="4316621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BC0FAA-062D-F9B4-18AB-FF2A963A9E3F}"/>
              </a:ext>
            </a:extLst>
          </p:cNvPr>
          <p:cNvSpPr txBox="1"/>
          <p:nvPr/>
        </p:nvSpPr>
        <p:spPr>
          <a:xfrm>
            <a:off x="4986337" y="3816191"/>
            <a:ext cx="14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name are you?</a:t>
            </a:r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62047-8DA7-0300-AEC6-97519E5E7153}"/>
              </a:ext>
            </a:extLst>
          </p:cNvPr>
          <p:cNvSpPr txBox="1"/>
          <p:nvPr/>
        </p:nvSpPr>
        <p:spPr>
          <a:xfrm>
            <a:off x="6405562" y="3954690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Potter!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1779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19" grpId="0" animBg="1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9F88C-CD7E-35A1-4E09-66F062CE9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722" y="0"/>
            <a:ext cx="8625454" cy="6578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7120F0-11FD-56B8-4C8B-3BC156028AD6}"/>
              </a:ext>
            </a:extLst>
          </p:cNvPr>
          <p:cNvSpPr txBox="1"/>
          <p:nvPr/>
        </p:nvSpPr>
        <p:spPr>
          <a:xfrm>
            <a:off x="6915149" y="6488668"/>
            <a:ext cx="562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-apple-system"/>
              </a:rPr>
              <a:t>CallumMcDougall</a:t>
            </a:r>
            <a:r>
              <a:rPr lang="en-GB" b="0" i="0" dirty="0">
                <a:effectLst/>
                <a:latin typeface="-apple-system"/>
              </a:rPr>
              <a:t>”</a:t>
            </a:r>
            <a:r>
              <a:rPr lang="en-GB" b="1" dirty="0"/>
              <a:t> </a:t>
            </a:r>
            <a:r>
              <a:rPr lang="en-GB" dirty="0">
                <a:hlinkClick r:id="rId3"/>
              </a:rPr>
              <a:t>Induction heads - illustrated</a:t>
            </a:r>
            <a:r>
              <a:rPr lang="en-GB" dirty="0"/>
              <a:t>” 2023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692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9F88C-CD7E-35A1-4E09-66F062CE9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722" y="1"/>
            <a:ext cx="6619508" cy="504825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C67EECB-ACB1-6EE4-021A-33A535ACAB2C}"/>
              </a:ext>
            </a:extLst>
          </p:cNvPr>
          <p:cNvCxnSpPr>
            <a:cxnSpLocks/>
          </p:cNvCxnSpPr>
          <p:nvPr/>
        </p:nvCxnSpPr>
        <p:spPr>
          <a:xfrm flipH="1" flipV="1">
            <a:off x="5457825" y="2247900"/>
            <a:ext cx="2924175" cy="828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85BA665-BEC4-4504-FB5D-5F4D780C715C}"/>
              </a:ext>
            </a:extLst>
          </p:cNvPr>
          <p:cNvSpPr txBox="1"/>
          <p:nvPr/>
        </p:nvSpPr>
        <p:spPr>
          <a:xfrm>
            <a:off x="8486775" y="2867025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Attention at previous mention of next token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BAB14-8AAB-D0BB-08B9-ABB8AD8AA062}"/>
              </a:ext>
            </a:extLst>
          </p:cNvPr>
          <p:cNvSpPr txBox="1"/>
          <p:nvPr/>
        </p:nvSpPr>
        <p:spPr>
          <a:xfrm>
            <a:off x="3619500" y="5480091"/>
            <a:ext cx="283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Attention at previous mention of same token</a:t>
            </a:r>
            <a:endParaRPr lang="en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359BAC-5971-9C31-BF2E-9A035E407E0B}"/>
              </a:ext>
            </a:extLst>
          </p:cNvPr>
          <p:cNvCxnSpPr>
            <a:cxnSpLocks/>
          </p:cNvCxnSpPr>
          <p:nvPr/>
        </p:nvCxnSpPr>
        <p:spPr>
          <a:xfrm flipV="1">
            <a:off x="5038725" y="3848100"/>
            <a:ext cx="314325" cy="1476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56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0D580-4C34-8CBA-BE67-53D60006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Q-composition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7540D3-77DC-BACE-1660-FCD88121257E}"/>
              </a:ext>
            </a:extLst>
          </p:cNvPr>
          <p:cNvSpPr/>
          <p:nvPr/>
        </p:nvSpPr>
        <p:spPr>
          <a:xfrm>
            <a:off x="1162050" y="3505996"/>
            <a:ext cx="19431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James</a:t>
            </a:r>
            <a:endParaRPr lang="en-DE" sz="36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3E7007-9016-39C4-62B7-FE8A4BB68775}"/>
              </a:ext>
            </a:extLst>
          </p:cNvPr>
          <p:cNvSpPr/>
          <p:nvPr/>
        </p:nvSpPr>
        <p:spPr>
          <a:xfrm>
            <a:off x="3524250" y="3505996"/>
            <a:ext cx="19431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Potter</a:t>
            </a:r>
            <a:endParaRPr lang="en-DE" sz="36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D91E36-9326-E7DE-BFB5-D489144CBE30}"/>
              </a:ext>
            </a:extLst>
          </p:cNvPr>
          <p:cNvSpPr/>
          <p:nvPr/>
        </p:nvSpPr>
        <p:spPr>
          <a:xfrm>
            <a:off x="8391525" y="3505996"/>
            <a:ext cx="19431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James</a:t>
            </a:r>
            <a:endParaRPr lang="en-DE" sz="36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613D78-7F55-3BF0-05BF-0A324D03DB5D}"/>
              </a:ext>
            </a:extLst>
          </p:cNvPr>
          <p:cNvSpPr/>
          <p:nvPr/>
        </p:nvSpPr>
        <p:spPr>
          <a:xfrm>
            <a:off x="6419850" y="3878265"/>
            <a:ext cx="171450" cy="1698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DCCDE8-C087-FC97-DC3A-0F652BC715C4}"/>
              </a:ext>
            </a:extLst>
          </p:cNvPr>
          <p:cNvSpPr/>
          <p:nvPr/>
        </p:nvSpPr>
        <p:spPr>
          <a:xfrm>
            <a:off x="6734175" y="3878265"/>
            <a:ext cx="171450" cy="1698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572190-7F57-8A48-5BD9-8B31DDC4288E}"/>
              </a:ext>
            </a:extLst>
          </p:cNvPr>
          <p:cNvSpPr/>
          <p:nvPr/>
        </p:nvSpPr>
        <p:spPr>
          <a:xfrm>
            <a:off x="7048500" y="3878265"/>
            <a:ext cx="171450" cy="1698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9CDE987C-604D-319D-2AB9-C66E3AAB7656}"/>
              </a:ext>
            </a:extLst>
          </p:cNvPr>
          <p:cNvSpPr/>
          <p:nvPr/>
        </p:nvSpPr>
        <p:spPr>
          <a:xfrm rot="5400000" flipH="1">
            <a:off x="5138341" y="1672829"/>
            <a:ext cx="1191417" cy="701040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CC4C77-ECB2-0468-B2D6-C5B9C582AE91}"/>
              </a:ext>
            </a:extLst>
          </p:cNvPr>
          <p:cNvSpPr txBox="1"/>
          <p:nvPr/>
        </p:nvSpPr>
        <p:spPr>
          <a:xfrm>
            <a:off x="4333873" y="5867325"/>
            <a:ext cx="158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is your position?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9BC52B-8F54-1829-D95C-C3374F1A8D16}"/>
              </a:ext>
            </a:extLst>
          </p:cNvPr>
          <p:cNvSpPr txBox="1"/>
          <p:nvPr/>
        </p:nvSpPr>
        <p:spPr>
          <a:xfrm>
            <a:off x="6276978" y="6005824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n!</a:t>
            </a:r>
            <a:endParaRPr lang="en-DE" dirty="0"/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3DEAF937-6802-532D-EE03-BC11C1F23FAE}"/>
              </a:ext>
            </a:extLst>
          </p:cNvPr>
          <p:cNvSpPr/>
          <p:nvPr/>
        </p:nvSpPr>
        <p:spPr>
          <a:xfrm rot="5400000">
            <a:off x="6701286" y="336893"/>
            <a:ext cx="1047750" cy="4982473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BC0FAA-062D-F9B4-18AB-FF2A963A9E3F}"/>
              </a:ext>
            </a:extLst>
          </p:cNvPr>
          <p:cNvSpPr txBox="1"/>
          <p:nvPr/>
        </p:nvSpPr>
        <p:spPr>
          <a:xfrm>
            <a:off x="5738811" y="1584970"/>
            <a:ext cx="1738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is in position n+1?</a:t>
            </a:r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62047-8DA7-0300-AEC6-97519E5E7153}"/>
              </a:ext>
            </a:extLst>
          </p:cNvPr>
          <p:cNvSpPr txBox="1"/>
          <p:nvPr/>
        </p:nvSpPr>
        <p:spPr>
          <a:xfrm>
            <a:off x="7477125" y="1729619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Potter!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9760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19" grpId="0" animBg="1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tree with a circuit board and roots&#10;&#10;Description automatically generated">
            <a:extLst>
              <a:ext uri="{FF2B5EF4-FFF2-40B4-BE49-F238E27FC236}">
                <a16:creationId xmlns:a16="http://schemas.microsoft.com/office/drawing/2014/main" id="{8C64F309-72E1-9F56-2DD3-8ACB06D9C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12182476" cy="1218247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AB2E70-A7AF-1847-8C85-0D8D0667DB49}"/>
              </a:ext>
            </a:extLst>
          </p:cNvPr>
          <p:cNvSpPr txBox="1">
            <a:spLocks/>
          </p:cNvSpPr>
          <p:nvPr/>
        </p:nvSpPr>
        <p:spPr>
          <a:xfrm>
            <a:off x="9096374" y="0"/>
            <a:ext cx="3810001" cy="118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600" b="1" dirty="0">
                <a:solidFill>
                  <a:schemeClr val="bg1"/>
                </a:solidFill>
              </a:rPr>
              <a:t>Circuits</a:t>
            </a:r>
            <a:endParaRPr lang="en-DE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2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18B2-7738-ABAF-DBAA-DC263825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circuit?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00582-A6F3-937C-4B6D-66634E969EBC}"/>
              </a:ext>
            </a:extLst>
          </p:cNvPr>
          <p:cNvSpPr txBox="1"/>
          <p:nvPr/>
        </p:nvSpPr>
        <p:spPr>
          <a:xfrm>
            <a:off x="838200" y="5019675"/>
            <a:ext cx="10229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>
                <a:effectLst/>
                <a:latin typeface="-apple-system"/>
              </a:rPr>
              <a:t>A “circuit” is a computational subgraph of a neural network. It consists of a set of features, and the weighted edges that go between them in the original network. </a:t>
            </a:r>
            <a:endParaRPr lang="en-DE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5B6B2-2B54-D234-E39F-A79E575606D6}"/>
              </a:ext>
            </a:extLst>
          </p:cNvPr>
          <p:cNvSpPr txBox="1"/>
          <p:nvPr/>
        </p:nvSpPr>
        <p:spPr>
          <a:xfrm>
            <a:off x="5495925" y="6220004"/>
            <a:ext cx="56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Chris </a:t>
            </a:r>
            <a:r>
              <a:rPr lang="en-GB" dirty="0" err="1"/>
              <a:t>Olah</a:t>
            </a:r>
            <a:r>
              <a:rPr lang="en-GB" dirty="0"/>
              <a:t>, </a:t>
            </a:r>
            <a:r>
              <a:rPr lang="en-GB" b="0" i="0" dirty="0">
                <a:effectLst/>
                <a:latin typeface="-apple-system"/>
              </a:rPr>
              <a:t> </a:t>
            </a:r>
            <a:r>
              <a:rPr lang="en-GB" b="0" i="0" u="none" strike="noStrike" dirty="0">
                <a:effectLst/>
                <a:latin typeface="-apple-system"/>
                <a:hlinkClick r:id="rId2"/>
              </a:rPr>
              <a:t>"Interpretability as a Natural Science" </a:t>
            </a:r>
            <a:r>
              <a:rPr lang="en-GB" dirty="0"/>
              <a:t>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65E3CE-1F16-61D9-17FE-5CACF69C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54" y="1439332"/>
            <a:ext cx="7415696" cy="358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4A98-8B35-B18F-63F1-6585AF93D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understanding </a:t>
            </a:r>
            <a:r>
              <a:rPr lang="en-GB" sz="4400" b="0" i="0" dirty="0">
                <a:effectLst/>
                <a:latin typeface="-apple-system"/>
              </a:rPr>
              <a:t>circuits?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2496B-C34F-F135-645D-9FA5DCD0CE39}"/>
              </a:ext>
            </a:extLst>
          </p:cNvPr>
          <p:cNvSpPr txBox="1"/>
          <p:nvPr/>
        </p:nvSpPr>
        <p:spPr>
          <a:xfrm>
            <a:off x="838200" y="2257425"/>
            <a:ext cx="102298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>
                <a:effectLst/>
                <a:latin typeface="-apple-system"/>
              </a:rPr>
              <a:t>In fact, for small enough circuits, statements about their </a:t>
            </a:r>
            <a:r>
              <a:rPr lang="en-GB" sz="2800" b="0" i="0" dirty="0" err="1">
                <a:effectLst/>
                <a:latin typeface="-apple-system"/>
              </a:rPr>
              <a:t>behavior</a:t>
            </a:r>
            <a:r>
              <a:rPr lang="en-GB" sz="2800" b="0" i="0" dirty="0">
                <a:effectLst/>
                <a:latin typeface="-apple-system"/>
              </a:rPr>
              <a:t> become questions of mathematical reasoning. Of course, the cost of this rigor is that statements about circuits are much smaller in scope than overall model </a:t>
            </a:r>
            <a:r>
              <a:rPr lang="en-GB" sz="2800" b="0" i="0" dirty="0" err="1">
                <a:effectLst/>
                <a:latin typeface="-apple-system"/>
              </a:rPr>
              <a:t>behavior</a:t>
            </a:r>
            <a:r>
              <a:rPr lang="en-GB" sz="2800" b="0" i="0" dirty="0">
                <a:effectLst/>
                <a:latin typeface="-apple-system"/>
              </a:rPr>
              <a:t>.</a:t>
            </a:r>
            <a:r>
              <a:rPr lang="en-GB" sz="2800" b="1" i="0" dirty="0">
                <a:effectLst/>
                <a:latin typeface="-apple-system"/>
              </a:rPr>
              <a:t> But it seems like, with sufficient effort, statements about model </a:t>
            </a:r>
            <a:r>
              <a:rPr lang="en-GB" sz="2800" b="1" i="0" dirty="0" err="1">
                <a:effectLst/>
                <a:latin typeface="-apple-system"/>
              </a:rPr>
              <a:t>behavior</a:t>
            </a:r>
            <a:r>
              <a:rPr lang="en-GB" sz="2800" b="1" i="0" dirty="0">
                <a:effectLst/>
                <a:latin typeface="-apple-system"/>
              </a:rPr>
              <a:t> could be broken down into statements about circuits. If so, perhaps circuits could act as a kind of epistemic foundation for interpretability.  </a:t>
            </a:r>
            <a:endParaRPr lang="en-DE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741D8-6A33-9CFF-94AA-E7159ED99F00}"/>
              </a:ext>
            </a:extLst>
          </p:cNvPr>
          <p:cNvSpPr txBox="1"/>
          <p:nvPr/>
        </p:nvSpPr>
        <p:spPr>
          <a:xfrm>
            <a:off x="5410200" y="5932705"/>
            <a:ext cx="56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Chris </a:t>
            </a:r>
            <a:r>
              <a:rPr lang="en-GB" dirty="0" err="1"/>
              <a:t>Olah</a:t>
            </a:r>
            <a:r>
              <a:rPr lang="en-GB" dirty="0"/>
              <a:t>, </a:t>
            </a:r>
            <a:r>
              <a:rPr lang="en-GB" b="0" i="0" dirty="0">
                <a:effectLst/>
                <a:latin typeface="-apple-system"/>
              </a:rPr>
              <a:t> </a:t>
            </a:r>
            <a:r>
              <a:rPr lang="en-GB" b="0" i="0" u="none" strike="noStrike" dirty="0">
                <a:effectLst/>
                <a:latin typeface="-apple-system"/>
                <a:hlinkClick r:id="rId2"/>
              </a:rPr>
              <a:t>"Interpretability as a Natural Science" </a:t>
            </a:r>
            <a:r>
              <a:rPr lang="en-GB" dirty="0"/>
              <a:t>2020</a:t>
            </a:r>
          </a:p>
          <a:p>
            <a:r>
              <a:rPr lang="en-GB" dirty="0"/>
              <a:t>Also “</a:t>
            </a:r>
            <a:r>
              <a:rPr lang="en-GB" b="1" i="0" dirty="0">
                <a:solidFill>
                  <a:srgbClr val="000000"/>
                </a:solidFill>
                <a:effectLst/>
                <a:latin typeface="-apple-system"/>
              </a:rPr>
              <a:t>Interpretability Dreams</a:t>
            </a:r>
            <a:r>
              <a:rPr lang="en-GB" dirty="0"/>
              <a:t>“ 2023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2638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18B2-7738-ABAF-DBAA-DC263825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we understand Transformer </a:t>
            </a:r>
            <a:r>
              <a:rPr lang="en-GB" dirty="0">
                <a:latin typeface="-apple-system"/>
              </a:rPr>
              <a:t>circuits</a:t>
            </a:r>
            <a:r>
              <a:rPr lang="en-GB" dirty="0"/>
              <a:t>?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E3ACC-2D55-CCC5-0048-3EA3B977C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9" r="68558"/>
          <a:stretch/>
        </p:blipFill>
        <p:spPr>
          <a:xfrm>
            <a:off x="838201" y="2271712"/>
            <a:ext cx="3219450" cy="40020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876AAC-34EF-61C6-D996-BF44A21A52F1}"/>
                  </a:ext>
                </a:extLst>
              </p:cNvPr>
              <p:cNvSpPr txBox="1"/>
              <p:nvPr/>
            </p:nvSpPr>
            <p:spPr>
              <a:xfrm>
                <a:off x="2505075" y="6185098"/>
                <a:ext cx="97629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DE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876AAC-34EF-61C6-D996-BF44A21A5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5" y="6185098"/>
                <a:ext cx="976293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010E63-8E0F-064B-5414-8476E172F02F}"/>
                  </a:ext>
                </a:extLst>
              </p:cNvPr>
              <p:cNvSpPr txBox="1"/>
              <p:nvPr/>
            </p:nvSpPr>
            <p:spPr>
              <a:xfrm>
                <a:off x="1704975" y="1532052"/>
                <a:ext cx="293503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4000" dirty="0"/>
                  <a:t>(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)%</m:t>
                    </m:r>
                    <m:r>
                      <m:rPr>
                        <m:nor/>
                      </m:rPr>
                      <a:rPr lang="en-DE" sz="4000" smtClean="0"/>
                      <m:t>113</m:t>
                    </m:r>
                  </m:oMath>
                </a14:m>
                <a:endParaRPr lang="en-DE" sz="4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010E63-8E0F-064B-5414-8476E172F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975" y="1532052"/>
                <a:ext cx="2935034" cy="615553"/>
              </a:xfrm>
              <a:prstGeom prst="rect">
                <a:avLst/>
              </a:prstGeom>
              <a:blipFill>
                <a:blip r:embed="rId4"/>
                <a:stretch>
                  <a:fillRect l="-10603" t="-24752" b="-495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8C2CE7F-BF32-1046-27B6-0B0BDD420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44" t="2099"/>
          <a:stretch/>
        </p:blipFill>
        <p:spPr>
          <a:xfrm>
            <a:off x="4267200" y="2183039"/>
            <a:ext cx="6886575" cy="40020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56FC17-EF99-F939-A738-8E3750512859}"/>
              </a:ext>
            </a:extLst>
          </p:cNvPr>
          <p:cNvSpPr txBox="1"/>
          <p:nvPr/>
        </p:nvSpPr>
        <p:spPr>
          <a:xfrm>
            <a:off x="6362700" y="6154320"/>
            <a:ext cx="56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Neel Nanda et al. </a:t>
            </a:r>
            <a:r>
              <a:rPr lang="en-GB" b="0" i="0" dirty="0">
                <a:effectLst/>
                <a:latin typeface="-apple-system"/>
              </a:rPr>
              <a:t> ”</a:t>
            </a:r>
            <a:r>
              <a:rPr lang="en-GB" dirty="0"/>
              <a:t>PROGRESS MEASURES FOR GROKKING VIA MECHANISTIC INTERPRETABILITY” 2023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6023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F0EB-82AD-726D-7FF5-5B6B4DAFA0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to identify what computation a part is doing?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F380D2-5E47-EC18-F57F-ED0CA4C015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5628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3932-3609-10AF-FF57-EE66C244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Ablating (taking out the connection)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47B19-C79D-E9F2-0656-9F32629F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2087814"/>
            <a:ext cx="10868025" cy="366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E3C40-3168-2A15-2FA8-7DC677CC3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30" r="34181" b="16395"/>
          <a:stretch/>
        </p:blipFill>
        <p:spPr>
          <a:xfrm>
            <a:off x="4162425" y="2087814"/>
            <a:ext cx="3476625" cy="3065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188D1-2F73-DFA3-FEBD-8A7208388EF8}"/>
              </a:ext>
            </a:extLst>
          </p:cNvPr>
          <p:cNvSpPr txBox="1"/>
          <p:nvPr/>
        </p:nvSpPr>
        <p:spPr>
          <a:xfrm>
            <a:off x="7248525" y="6211669"/>
            <a:ext cx="494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“Towards Automated Circuit Discovery for Mechanistic Interpretability” </a:t>
            </a:r>
            <a:r>
              <a:rPr lang="en-GB" dirty="0" err="1"/>
              <a:t>Conmy</a:t>
            </a:r>
            <a:r>
              <a:rPr lang="en-GB" dirty="0"/>
              <a:t> et al. 2023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7926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7E1ED-385B-3FC4-2734-AA5936AD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Logit attribution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AE3F6-C5F0-C0FF-4E7D-8E50181F5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9" r="68558"/>
          <a:stretch/>
        </p:blipFill>
        <p:spPr>
          <a:xfrm>
            <a:off x="6372225" y="1480720"/>
            <a:ext cx="3848101" cy="4783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3C700E-07F9-3FA1-9F9A-75487D024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7" t="2099" r="68558" b="70772"/>
          <a:stretch/>
        </p:blipFill>
        <p:spPr>
          <a:xfrm>
            <a:off x="4762500" y="2546919"/>
            <a:ext cx="1952626" cy="132556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61EF76-7D73-C06F-2E0F-B6191C0E91CD}"/>
              </a:ext>
            </a:extLst>
          </p:cNvPr>
          <p:cNvCxnSpPr>
            <a:cxnSpLocks/>
          </p:cNvCxnSpPr>
          <p:nvPr/>
        </p:nvCxnSpPr>
        <p:spPr>
          <a:xfrm flipH="1" flipV="1">
            <a:off x="5572125" y="3872483"/>
            <a:ext cx="1733550" cy="30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84ADCE0-B4B5-C4BE-26A5-345F91CA4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24300" cy="4351338"/>
          </a:xfrm>
        </p:spPr>
        <p:txBody>
          <a:bodyPr/>
          <a:lstStyle/>
          <a:p>
            <a:r>
              <a:rPr lang="en-GB" dirty="0"/>
              <a:t>Taking the output of a single component</a:t>
            </a:r>
          </a:p>
          <a:p>
            <a:r>
              <a:rPr lang="en-GB" dirty="0"/>
              <a:t>Evolving it in isolation through the rest of the transformer</a:t>
            </a:r>
          </a:p>
          <a:p>
            <a:endParaRPr lang="en-GB" dirty="0"/>
          </a:p>
          <a:p>
            <a:r>
              <a:rPr lang="en-GB" dirty="0"/>
              <a:t>Like Logit Lens</a:t>
            </a:r>
          </a:p>
          <a:p>
            <a:r>
              <a:rPr lang="en-GB" dirty="0"/>
              <a:t>But grants a more detailed view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5932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DE784-AD90-8018-DC3A-1D888CF1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Path Patching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066A7-9AB9-47E4-17AC-693A2FAB6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9215"/>
            <a:ext cx="9930636" cy="4223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5E7D13-CA01-5AE4-CEF8-303B6197F3EA}"/>
              </a:ext>
            </a:extLst>
          </p:cNvPr>
          <p:cNvSpPr txBox="1"/>
          <p:nvPr/>
        </p:nvSpPr>
        <p:spPr>
          <a:xfrm>
            <a:off x="6096000" y="6211669"/>
            <a:ext cx="627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“INTERPRETABILITY IN THE WILD: A CIRCUIT FOR INDIRECT OBJECT IDENTIFICATION IN GPT-2 SMALL ” Wang et al. 2022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24284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9802</TotalTime>
  <Words>435</Words>
  <Application>Microsoft Office PowerPoint</Application>
  <PresentationFormat>Widescreen</PresentationFormat>
  <Paragraphs>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-apple-system</vt:lpstr>
      <vt:lpstr>Aptos</vt:lpstr>
      <vt:lpstr>Aptos Display</vt:lpstr>
      <vt:lpstr>Arial</vt:lpstr>
      <vt:lpstr>Cambria Math</vt:lpstr>
      <vt:lpstr>Office Theme</vt:lpstr>
      <vt:lpstr>Transformer Interpretability</vt:lpstr>
      <vt:lpstr>PowerPoint Presentation</vt:lpstr>
      <vt:lpstr>What is a circuit?</vt:lpstr>
      <vt:lpstr>Why understanding circuits?</vt:lpstr>
      <vt:lpstr>Can we understand Transformer circuits?</vt:lpstr>
      <vt:lpstr>How to identify what computation a part is doing?</vt:lpstr>
      <vt:lpstr>Ablating (taking out the connection)</vt:lpstr>
      <vt:lpstr>Logit attribution</vt:lpstr>
      <vt:lpstr>Path Patching</vt:lpstr>
      <vt:lpstr>Discovery of the “IOI” circuit</vt:lpstr>
      <vt:lpstr>Circuits in LLMs: Induction Heads</vt:lpstr>
      <vt:lpstr>PowerPoint Presentation</vt:lpstr>
      <vt:lpstr>PowerPoint Presentation</vt:lpstr>
      <vt:lpstr>K-composition</vt:lpstr>
      <vt:lpstr>PowerPoint Presentation</vt:lpstr>
      <vt:lpstr>PowerPoint Presentation</vt:lpstr>
      <vt:lpstr>Q-composition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 Interpretability</dc:title>
  <dc:creator>wuschel schulz</dc:creator>
  <cp:lastModifiedBy>wuschel schulz</cp:lastModifiedBy>
  <cp:revision>5</cp:revision>
  <dcterms:created xsi:type="dcterms:W3CDTF">2024-03-28T13:51:49Z</dcterms:created>
  <dcterms:modified xsi:type="dcterms:W3CDTF">2024-04-04T09:14:45Z</dcterms:modified>
</cp:coreProperties>
</file>